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9144000" cy="5143500"/>
  <p:embeddedFontLst>
    <p:embeddedFont>
      <p:font typeface="Univers Condensed" panose="020B0506020202050204" pitchFamily="34" charset="0"/>
      <p:regular r:id="rId7"/>
      <p:bold r:id="rId8"/>
    </p:embeddedFont>
  </p:embeddedFontLst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7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25D1B49-BF70-4973-81AB-5C8F49752F15}" type="datetimeFigureOut">
              <a:rPr lang="de-DE"/>
              <a:t>03.12.2025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E1C67E5-DFE3-4790-BE3D-193DE2796604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>
      <a:defRPr sz="9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>
      <a:defRPr sz="9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>
      <a:defRPr sz="9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>
      <a:defRPr sz="9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>
      <a:defRPr sz="9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>
      <a:defRPr sz="9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>
      <a:defRPr sz="9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>
      <a:defRPr sz="9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>
      <a:defRPr sz="9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4E1C67E5-DFE3-4790-BE3D-193DE2796604}" type="slidenum">
              <a:rPr lang="de-DE"/>
              <a:t>1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13" name="Grafik 12" descr="Ein Bild, das Text, Screenshot, Schrift, Grafikdesign enthält.&#10;&#10;Automatisch generierte Beschreibung"/>
          <p:cNvPicPr/>
          <p:nvPr userDrawn="1"/>
        </p:nvPicPr>
        <p:blipFill>
          <a:blip r:embed="rId2"/>
          <a:srcRect l="67884" t="51835" r="763" b="12950"/>
          <a:stretch/>
        </p:blipFill>
        <p:spPr bwMode="auto"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/>
          <p:cNvPicPr>
            <a:picLocks noChangeAspect="1"/>
          </p:cNvPicPr>
          <p:nvPr userDrawn="1"/>
        </p:nvPicPr>
        <p:blipFill>
          <a:blip r:embed="rId6"/>
          <a:srcRect r="3634"/>
          <a:stretch/>
        </p:blipFill>
        <p:spPr bwMode="auto">
          <a:xfrm>
            <a:off x="6342250" y="250872"/>
            <a:ext cx="2547750" cy="1306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/>
          <p:cNvPicPr>
            <a:picLocks noChangeAspect="1"/>
          </p:cNvPicPr>
          <p:nvPr userDrawn="1"/>
        </p:nvPicPr>
        <p:blipFill>
          <a:blip r:embed="rId2"/>
          <a:srcRect t="5035" r="400" b="654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/>
          <p:cNvSpPr/>
          <p:nvPr userDrawn="1"/>
        </p:nvSpPr>
        <p:spPr bwMode="auto"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</a:endParaRPr>
          </a:p>
          <a:p>
            <a:pPr marL="0" indent="0">
              <a:buFont typeface="Arial"/>
              <a:buNone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/>
              </a:defRPr>
            </a:lvl1pPr>
          </a:lstStyle>
          <a:p>
            <a:pPr lvl="0">
              <a:defRPr/>
            </a:pPr>
            <a:r>
              <a:rPr lang="de-DE"/>
              <a:t>Überschrift (Univers Condensed 28)</a:t>
            </a:r>
            <a:endParaRPr/>
          </a:p>
        </p:txBody>
      </p:sp>
      <p:sp>
        <p:nvSpPr>
          <p:cNvPr id="11" name="Textfeld 10"/>
          <p:cNvSpPr txBox="1"/>
          <p:nvPr userDrawn="1"/>
        </p:nvSpPr>
        <p:spPr bwMode="auto"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b="1">
                <a:latin typeface="Univers Condensed"/>
              </a:rPr>
              <a:t>Wirtschaftspädagogik und Ökonomische Bildung:  </a:t>
            </a:r>
            <a:endParaRPr/>
          </a:p>
          <a:p>
            <a:pPr>
              <a:defRPr/>
            </a:pPr>
            <a:r>
              <a:rPr lang="de-DE" sz="800" b="1">
                <a:latin typeface="Univers Condensed"/>
              </a:rPr>
              <a:t>Lehrkräftebildung und Unterricht digital</a:t>
            </a:r>
            <a:endParaRPr lang="de-DE" sz="100" b="1">
              <a:latin typeface="Univers Condensed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 bwMode="auto"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/>
              <a:buChar char="•"/>
              <a:defRPr/>
            </a:pPr>
            <a:endParaRPr lang="de-DE" sz="240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/>
          <p:cNvPicPr>
            <a:picLocks noChangeAspect="1"/>
          </p:cNvPicPr>
          <p:nvPr userDrawn="1"/>
        </p:nvPicPr>
        <p:blipFill>
          <a:blip r:embed="rId3"/>
          <a:srcRect t="16375" r="3634" b="21997"/>
          <a:stretch/>
        </p:blipFill>
        <p:spPr bwMode="auto">
          <a:xfrm>
            <a:off x="53115" y="87637"/>
            <a:ext cx="986532" cy="311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hteck 10"/>
          <p:cNvSpPr/>
          <p:nvPr userDrawn="1"/>
        </p:nvSpPr>
        <p:spPr bwMode="auto"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>
              <a:defRPr/>
            </a:pPr>
            <a:r>
              <a:rPr lang="de-DE" sz="600">
                <a:solidFill>
                  <a:schemeClr val="tx1"/>
                </a:solidFill>
                <a:latin typeface="Arial"/>
                <a:cs typeface="Arial"/>
              </a:rPr>
              <a:t>https://lernen.digital/verbuende/woerld/</a:t>
            </a:r>
            <a:endParaRPr/>
          </a:p>
          <a:p>
            <a:pPr algn="l">
              <a:defRPr/>
            </a:pPr>
            <a:endParaRPr lang="de-DE" sz="5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Grafik 12" descr="Ein Bild, das Text, Grafiken, Grafikdesign, Logo enthält.&#10;&#10;Automatisch generierte Beschreibung"/>
          <p:cNvPicPr>
            <a:picLocks noChangeAspect="1"/>
          </p:cNvPicPr>
          <p:nvPr userDrawn="1"/>
        </p:nvPicPr>
        <p:blipFill>
          <a:blip r:embed="rId3"/>
          <a:srcRect r="3634"/>
          <a:stretch/>
        </p:blipFill>
        <p:spPr bwMode="auto"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Univers Condensed"/>
          <a:ea typeface="+mj-ea"/>
          <a:cs typeface="+mj-cs"/>
        </a:defRPr>
      </a:lvl1pPr>
    </p:titleStyle>
    <p:bodyStyle>
      <a:lvl1pPr marL="0" indent="0" algn="l" defTabSz="685800">
        <a:lnSpc>
          <a:spcPct val="90000"/>
        </a:lnSpc>
        <a:spcBef>
          <a:spcPts val="750"/>
        </a:spcBef>
        <a:buFont typeface="Arial"/>
        <a:buNone/>
        <a:defRPr sz="1600">
          <a:solidFill>
            <a:schemeClr val="tx1"/>
          </a:solidFill>
          <a:latin typeface="Univers Condensed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Univers Condensed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Univers Condensed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20"/>
          <p:cNvSpPr txBox="1"/>
          <p:nvPr/>
        </p:nvSpPr>
        <p:spPr bwMode="auto">
          <a:xfrm>
            <a:off x="916836" y="1559723"/>
            <a:ext cx="6107068" cy="1255728"/>
          </a:xfrm>
          <a:prstGeom prst="rect">
            <a:avLst/>
          </a:prstGeom>
          <a:solidFill>
            <a:schemeClr val="tx1"/>
          </a:solidFill>
        </p:spPr>
        <p:txBody>
          <a:bodyPr wrap="square" anchor="ctr">
            <a:spAutoFit/>
          </a:bodyPr>
          <a:lstStyle>
            <a:lvl1pPr marL="0" indent="0" algn="l" defTabSz="685800">
              <a:lnSpc>
                <a:spcPct val="90000"/>
              </a:lnSpc>
              <a:spcBef>
                <a:spcPts val="750"/>
              </a:spcBef>
              <a:buFont typeface="Arial"/>
              <a:buNone/>
              <a:defRPr sz="2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1pPr>
            <a:lvl2pPr marL="5143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2pPr>
            <a:lvl3pPr marL="8572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3pPr>
            <a:lvl4pPr marL="12001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4pPr>
            <a:lvl5pPr marL="15430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5pPr>
            <a:lvl6pPr marL="18859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a-DK">
                <a:solidFill>
                  <a:schemeClr val="bg1"/>
                </a:solidFill>
              </a:rPr>
              <a:t>Pod- und Educast(ing) als Medium und Methode der Beruflichen Orientierung in der Sekundarstufe I</a:t>
            </a:r>
            <a:endParaRPr/>
          </a:p>
        </p:txBody>
      </p:sp>
      <p:sp>
        <p:nvSpPr>
          <p:cNvPr id="8" name="Rechteck 7"/>
          <p:cNvSpPr/>
          <p:nvPr/>
        </p:nvSpPr>
        <p:spPr bwMode="auto">
          <a:xfrm rot="19616616">
            <a:off x="-407991" y="-553886"/>
            <a:ext cx="2020502" cy="2127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2400" b="1">
                <a:solidFill>
                  <a:schemeClr val="bg1"/>
                </a:solidFill>
                <a:latin typeface="+mn-lt"/>
              </a:rPr>
              <a:t>Online-Fortbildung</a:t>
            </a:r>
            <a:endParaRPr/>
          </a:p>
        </p:txBody>
      </p:sp>
      <p:pic>
        <p:nvPicPr>
          <p:cNvPr id="3" name="Grafik 4">
            <a:extLst>
              <a:ext uri="{FF2B5EF4-FFF2-40B4-BE49-F238E27FC236}">
                <a16:creationId xmlns:a16="http://schemas.microsoft.com/office/drawing/2014/main" id="{2CC98F0D-5BA6-7835-BDCE-C85EF0902E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126"/>
          <a:stretch/>
        </p:blipFill>
        <p:spPr bwMode="auto">
          <a:xfrm>
            <a:off x="8244407" y="4490052"/>
            <a:ext cx="899591" cy="605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189441" y="806444"/>
            <a:ext cx="8756650" cy="575139"/>
          </a:xfrm>
        </p:spPr>
        <p:txBody>
          <a:bodyPr/>
          <a:lstStyle/>
          <a:p>
            <a:pPr>
              <a:defRPr/>
            </a:pPr>
            <a:r>
              <a:rPr lang="de-DE" b="1">
                <a:latin typeface="+mn-lt"/>
              </a:rPr>
              <a:t>Herzlich Willkommen!</a:t>
            </a:r>
            <a:endParaRPr/>
          </a:p>
        </p:txBody>
      </p:sp>
      <p:sp>
        <p:nvSpPr>
          <p:cNvPr id="10" name="Textfeld 9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 bwMode="auto">
          <a:xfrm>
            <a:off x="5266269" y="3151815"/>
            <a:ext cx="1984163" cy="7163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de-DE" sz="1200"/>
              <a:t>Name</a:t>
            </a:r>
            <a:endParaRPr/>
          </a:p>
          <a:p>
            <a:pPr algn="ctr">
              <a:spcAft>
                <a:spcPts val="599"/>
              </a:spcAft>
              <a:defRPr/>
            </a:pPr>
            <a:r>
              <a:rPr lang="de-DE" sz="1200"/>
              <a:t>Kontaktdaten/Mail-Adresse</a:t>
            </a:r>
            <a:endParaRPr/>
          </a:p>
        </p:txBody>
      </p:sp>
      <p:sp>
        <p:nvSpPr>
          <p:cNvPr id="9" name="Textfeld 8"/>
          <p:cNvSpPr txBox="1"/>
          <p:nvPr/>
        </p:nvSpPr>
        <p:spPr bwMode="auto">
          <a:xfrm>
            <a:off x="1421551" y="3161629"/>
            <a:ext cx="2161498" cy="533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de-DE" sz="1200"/>
              <a:t>Name</a:t>
            </a:r>
            <a:endParaRPr/>
          </a:p>
          <a:p>
            <a:pPr algn="ctr">
              <a:spcAft>
                <a:spcPts val="600"/>
              </a:spcAft>
              <a:defRPr/>
            </a:pPr>
            <a:r>
              <a:rPr lang="de-DE" sz="1200"/>
              <a:t>Kontaktdaten/Mail-Adresse</a:t>
            </a:r>
            <a:endParaRPr/>
          </a:p>
        </p:txBody>
      </p:sp>
      <p:sp>
        <p:nvSpPr>
          <p:cNvPr id="243487809" name="Textfeld 243487808"/>
          <p:cNvSpPr txBox="1"/>
          <p:nvPr/>
        </p:nvSpPr>
        <p:spPr bwMode="auto">
          <a:xfrm>
            <a:off x="1629252" y="1688740"/>
            <a:ext cx="1745812" cy="14630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t>Platzhalter Bild von Dozent*in zur Vorstellung</a:t>
            </a:r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sp>
        <p:nvSpPr>
          <p:cNvPr id="377089901" name="Textfeld 377089900"/>
          <p:cNvSpPr txBox="1"/>
          <p:nvPr/>
        </p:nvSpPr>
        <p:spPr bwMode="auto">
          <a:xfrm>
            <a:off x="5385482" y="1688741"/>
            <a:ext cx="1745740" cy="146833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t>Platzhalter Bild von Dozent*in zur Vorstellung</a:t>
            </a:r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189441" y="602945"/>
            <a:ext cx="8756650" cy="575139"/>
          </a:xfrm>
        </p:spPr>
        <p:txBody>
          <a:bodyPr/>
          <a:lstStyle/>
          <a:p>
            <a:pPr>
              <a:defRPr/>
            </a:pPr>
            <a:r>
              <a:rPr lang="de-DE" sz="2400" b="1">
                <a:latin typeface="+mn-lt"/>
              </a:rPr>
              <a:t>Agenda</a:t>
            </a:r>
            <a:endParaRPr/>
          </a:p>
        </p:txBody>
      </p:sp>
      <p:sp>
        <p:nvSpPr>
          <p:cNvPr id="10" name="Textfeld 9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90566" y="1483536"/>
            <a:ext cx="3000087" cy="2691666"/>
          </a:xfrm>
          <a:prstGeom prst="rect">
            <a:avLst/>
          </a:prstGeom>
        </p:spPr>
      </p:pic>
      <p:sp>
        <p:nvSpPr>
          <p:cNvPr id="2" name="Textplatzhalter 6"/>
          <p:cNvSpPr>
            <a:spLocks noGrp="1"/>
          </p:cNvSpPr>
          <p:nvPr>
            <p:ph type="body" sz="quarter" idx="14"/>
          </p:nvPr>
        </p:nvSpPr>
        <p:spPr bwMode="auto">
          <a:xfrm>
            <a:off x="189441" y="1085472"/>
            <a:ext cx="5536973" cy="3860800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261850" marR="0" lvl="0" indent="-26185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Einstieg &amp; Kennenlernen</a:t>
            </a:r>
            <a:endParaRPr/>
          </a:p>
          <a:p>
            <a:pPr marL="261850" marR="0" lvl="0" indent="-26185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Input</a:t>
            </a:r>
            <a:endParaRPr lang="de-DE" sz="1600" b="1" i="0" u="none" strike="noStrike" cap="none" spc="0">
              <a:ln>
                <a:noFill/>
              </a:ln>
              <a:solidFill>
                <a:srgbClr val="202334"/>
              </a:solidFill>
              <a:latin typeface="Calibri"/>
              <a:ea typeface="+mn-ea"/>
              <a:cs typeface="+mn-cs"/>
            </a:endParaRPr>
          </a:p>
          <a:p>
            <a:pPr marL="661900" marR="0" lvl="1" indent="-261850" algn="l" defTabSz="457200">
              <a:lnSpc>
                <a:spcPct val="100000"/>
              </a:lnSpc>
              <a:spcBef>
                <a:spcPts val="1200"/>
              </a:spcBef>
              <a:buClrTx/>
              <a:buSzTx/>
              <a:buFont typeface="Courier New"/>
              <a:buChar char="o"/>
              <a:defRPr/>
            </a:pPr>
            <a:r>
              <a:rPr lang="de-DE" sz="1400">
                <a:solidFill>
                  <a:srgbClr val="202334"/>
                </a:solidFill>
                <a:latin typeface="Calibri"/>
              </a:rPr>
              <a:t>Fachdidaktischer und fachwissenschaftlicher Hintergrund</a:t>
            </a:r>
            <a:endParaRPr/>
          </a:p>
          <a:p>
            <a:pPr marL="661900" marR="0" lvl="1" indent="-261850" algn="l" defTabSz="4572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Courier New"/>
              <a:buChar char="o"/>
              <a:defRPr/>
            </a:pPr>
            <a:r>
              <a:rPr lang="de-DE" sz="1400">
                <a:solidFill>
                  <a:srgbClr val="202334"/>
                </a:solidFill>
                <a:latin typeface="Calibri"/>
              </a:rPr>
              <a:t>Vorstellung der Unterrichtsmaterialien</a:t>
            </a:r>
            <a:endParaRPr/>
          </a:p>
          <a:p>
            <a:pPr marL="261850" indent="-261850" defTabSz="4572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Auseinandersetzung mit den Unterrichtsmodulen</a:t>
            </a:r>
            <a:endParaRPr/>
          </a:p>
          <a:p>
            <a:pPr marL="661900" lvl="1" indent="-261850" defTabSz="4572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Courier New"/>
              <a:buChar char="o"/>
              <a:defRPr/>
            </a:pPr>
            <a:r>
              <a:rPr lang="de-DE" sz="1400">
                <a:solidFill>
                  <a:srgbClr val="202334"/>
                </a:solidFill>
                <a:latin typeface="Calibri"/>
              </a:rPr>
              <a:t>Gruppenarbeitsphase &amp; Ergebnispräsentation</a:t>
            </a:r>
            <a:endParaRPr/>
          </a:p>
          <a:p>
            <a:pPr marL="261850" indent="-261850" defTabSz="4572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Vorbereitung auf die Praxisphase</a:t>
            </a:r>
            <a:endParaRPr/>
          </a:p>
          <a:p>
            <a:pPr marL="261850" indent="-261850" defTabSz="4572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Zeit für Fragen und Austausch </a:t>
            </a:r>
            <a:endParaRPr/>
          </a:p>
          <a:p>
            <a:pPr marR="0" lvl="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202334"/>
              </a:solidFill>
              <a:latin typeface="Calibri"/>
              <a:ea typeface="+mn-ea"/>
              <a:cs typeface="+mn-cs"/>
            </a:endParaRPr>
          </a:p>
          <a:p>
            <a:pPr marR="0" lvl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202334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143116" y="646688"/>
            <a:ext cx="8756650" cy="5751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 b="1" i="0" u="none" strike="noStrike">
                <a:latin typeface="+mn-lt"/>
              </a:rPr>
              <a:t>Wer sind Sie? Und wo kommen Sie hier?</a:t>
            </a:r>
            <a:endParaRPr lang="de-DE" sz="2000" b="1">
              <a:latin typeface="+mn-lt"/>
            </a:endParaRPr>
          </a:p>
        </p:txBody>
      </p:sp>
      <p:sp>
        <p:nvSpPr>
          <p:cNvPr id="10" name="Textfeld 9"/>
          <p:cNvSpPr txBox="1"/>
          <p:nvPr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 bwMode="auto">
          <a:xfrm>
            <a:off x="84379" y="1199630"/>
            <a:ext cx="4802407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 b="0" i="0" u="none" strike="noStrike">
                <a:latin typeface="+mn-lt"/>
              </a:rPr>
              <a:t>Markieren Sie mithilfe der „Kommentieren“-Funktion </a:t>
            </a:r>
            <a:r>
              <a:rPr lang="de-DE" sz="1600"/>
              <a:t>in</a:t>
            </a:r>
            <a:r>
              <a:rPr lang="de-DE" sz="1600" b="0" i="0" u="none" strike="noStrike">
                <a:latin typeface="+mn-lt"/>
              </a:rPr>
              <a:t> Zoom bitte jeweils, </a:t>
            </a:r>
            <a:r>
              <a:rPr lang="de-DE" sz="1600"/>
              <a:t>in welchem Bundesland Sie tätig sind und in welcher Schulstufe Sie BO unterrichten</a:t>
            </a:r>
            <a:r>
              <a:rPr lang="de-DE" sz="1600" b="0" i="0" u="none" strike="noStrike">
                <a:latin typeface="+mn-lt"/>
              </a:rPr>
              <a:t>.</a:t>
            </a:r>
            <a:endParaRPr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endParaRPr lang="de-DE" sz="1600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3116" y="2205220"/>
            <a:ext cx="4867973" cy="366530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 bwMode="auto">
          <a:xfrm>
            <a:off x="3206750" y="2205220"/>
            <a:ext cx="626990" cy="366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" name="Textfeld 3"/>
          <p:cNvSpPr txBox="1"/>
          <p:nvPr/>
        </p:nvSpPr>
        <p:spPr bwMode="auto">
          <a:xfrm>
            <a:off x="84380" y="2804398"/>
            <a:ext cx="4644908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 b="0" i="0" u="none" strike="noStrike">
                <a:latin typeface="+mn-lt"/>
              </a:rPr>
              <a:t>Primarstufe</a:t>
            </a:r>
            <a:endParaRPr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/>
              <a:t>Sekundarstufe I</a:t>
            </a:r>
            <a:endParaRPr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/>
              <a:t>Sekundarstufe II</a:t>
            </a:r>
            <a:endParaRPr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/>
              <a:t>Berufsschule</a:t>
            </a:r>
            <a:endParaRPr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600"/>
              <a:t>Sonstiges</a:t>
            </a:r>
            <a:endParaRPr sz="1600"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endParaRPr lang="de-DE" sz="160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691680" y="3297581"/>
            <a:ext cx="126014" cy="144016"/>
          </a:xfrm>
          <a:prstGeom prst="rect">
            <a:avLst/>
          </a:prstGeom>
        </p:spPr>
      </p:pic>
      <p:sp>
        <p:nvSpPr>
          <p:cNvPr id="163129442" name=" 163129441"/>
          <p:cNvSpPr/>
          <p:nvPr/>
        </p:nvSpPr>
        <p:spPr bwMode="auto">
          <a:xfrm>
            <a:off x="9806727" y="-20712"/>
            <a:ext cx="66175" cy="20327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916417336" name="Grafik 91641733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362166" y="603556"/>
            <a:ext cx="3134303" cy="4008577"/>
          </a:xfrm>
          <a:prstGeom prst="rect">
            <a:avLst/>
          </a:prstGeom>
        </p:spPr>
      </p:pic>
      <p:sp>
        <p:nvSpPr>
          <p:cNvPr id="3881629" name="Textfeld 3881628"/>
          <p:cNvSpPr txBox="1"/>
          <p:nvPr/>
        </p:nvSpPr>
        <p:spPr bwMode="auto">
          <a:xfrm>
            <a:off x="5002542" y="4652853"/>
            <a:ext cx="4013711" cy="2809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sz="800"/>
              <a:t>Quelle: </a:t>
            </a:r>
            <a:r>
              <a:rPr lang="en-US" sz="800" b="0" i="0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https://commons.wikimedia.org/wiki/File:Map_germany_with_coats-of-arms.png</a:t>
            </a:r>
            <a:endParaRPr sz="80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740352" y="1995686"/>
            <a:ext cx="126014" cy="144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192</Words>
  <Application>Microsoft Office PowerPoint</Application>
  <DocSecurity>0</DocSecurity>
  <PresentationFormat>Bildschirmpräsentation (16:9)</PresentationFormat>
  <Paragraphs>30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Univers Condensed</vt:lpstr>
      <vt:lpstr>Kantumruy Pro Medium</vt:lpstr>
      <vt:lpstr>Courier New</vt:lpstr>
      <vt:lpstr>Calibri</vt:lpstr>
      <vt:lpstr>Arial</vt:lpstr>
      <vt:lpstr>Office</vt:lpstr>
      <vt:lpstr>PowerPoint-Präsentation</vt:lpstr>
      <vt:lpstr>PowerPoint-Präsentation</vt:lpstr>
      <vt:lpstr>PowerPoint-Präsentation</vt:lpstr>
      <vt:lpstr>PowerPoint-Präsentation</vt:lpstr>
    </vt:vector>
  </TitlesOfParts>
  <Manager/>
  <Company>Microsoft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Jens Klusmeyer</dc:creator>
  <cp:keywords/>
  <dc:description/>
  <cp:lastModifiedBy>Jessica Rehse</cp:lastModifiedBy>
  <cp:revision>35</cp:revision>
  <dcterms:created xsi:type="dcterms:W3CDTF">2023-06-21T12:45:50Z</dcterms:created>
  <dcterms:modified xsi:type="dcterms:W3CDTF">2025-12-03T11:16:56Z</dcterms:modified>
  <cp:category/>
  <dc:identifier/>
  <cp:contentStatus/>
  <dc:language/>
  <cp:version/>
</cp:coreProperties>
</file>